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0" r:id="rId1"/>
  </p:sldMasterIdLst>
  <p:notesMasterIdLst>
    <p:notesMasterId r:id="rId19"/>
  </p:notesMasterIdLst>
  <p:sldIdLst>
    <p:sldId id="262" r:id="rId2"/>
    <p:sldId id="263" r:id="rId3"/>
    <p:sldId id="264" r:id="rId4"/>
    <p:sldId id="336" r:id="rId5"/>
    <p:sldId id="346" r:id="rId6"/>
    <p:sldId id="347" r:id="rId7"/>
    <p:sldId id="330" r:id="rId8"/>
    <p:sldId id="345" r:id="rId9"/>
    <p:sldId id="348" r:id="rId10"/>
    <p:sldId id="349" r:id="rId11"/>
    <p:sldId id="353" r:id="rId12"/>
    <p:sldId id="350" r:id="rId13"/>
    <p:sldId id="352" r:id="rId14"/>
    <p:sldId id="355" r:id="rId15"/>
    <p:sldId id="356" r:id="rId16"/>
    <p:sldId id="334" r:id="rId17"/>
    <p:sldId id="333" r:id="rId18"/>
  </p:sldIdLst>
  <p:sldSz cx="9144000" cy="6858000" type="screen4x3"/>
  <p:notesSz cx="6858000" cy="9144000"/>
  <p:embeddedFontLst>
    <p:embeddedFont>
      <p:font typeface="휴먼모음T" pitchFamily="18" charset="-127"/>
      <p:regular r:id="rId20"/>
    </p:embeddedFont>
    <p:embeddedFont>
      <p:font typeface="맑은 고딕" pitchFamily="50" charset="-127"/>
      <p:regular r:id="rId21"/>
      <p:bold r:id="rId22"/>
    </p:embeddedFont>
    <p:embeddedFont>
      <p:font typeface="Corbel" pitchFamily="34" charset="0"/>
      <p:regular r:id="rId23"/>
      <p:bold r:id="rId24"/>
      <p:italic r:id="rId25"/>
      <p:boldItalic r:id="rId26"/>
    </p:embeddedFont>
    <p:embeddedFont>
      <p:font typeface="a옛날목욕탕L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D3D9"/>
    <a:srgbClr val="EBE9EC"/>
    <a:srgbClr val="FFFFFF"/>
    <a:srgbClr val="C0D8ED"/>
    <a:srgbClr val="B4B2B0"/>
    <a:srgbClr val="9CC7CE"/>
    <a:srgbClr val="F1F3F9"/>
    <a:srgbClr val="64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8" autoAdjust="0"/>
    <p:restoredTop sz="94843" autoAdjust="0"/>
  </p:normalViewPr>
  <p:slideViewPr>
    <p:cSldViewPr>
      <p:cViewPr>
        <p:scale>
          <a:sx n="75" d="100"/>
          <a:sy n="75" d="100"/>
        </p:scale>
        <p:origin x="-1476" y="-18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fld id="{B09C9EC2-5C80-451A-AC99-976FB0F26441}" type="datetimeFigureOut">
              <a:rPr lang="ko-KR" altLang="en-US" smtClean="0"/>
              <a:pPr/>
              <a:t>2019-10-01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fld id="{363CDCCF-A8C4-4904-BCC7-B9BBA43973D9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021250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 panose="02020600000000000000" pitchFamily="18" charset="-127"/>
        <a:ea typeface="a옛날목욕탕L" panose="02020600000000000000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013574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06260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7920931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901590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48339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75371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 dirty="0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0451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6280451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274736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978507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ko-KR" altLang="en-US" smtClean="0"/>
              <a:pPr lvl="0">
                <a:defRPr lang="ko-KR" altLang="en-US"/>
              </a:pPr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2945868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2019-10-01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2019-10-01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2019-10-01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55976" y="3789040"/>
            <a:ext cx="4123406" cy="253146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★</a:t>
            </a: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 </a:t>
            </a:r>
            <a:endParaRPr lang="en-US" altLang="ko-KR" sz="2000" b="1" spc="300" dirty="0" smtClean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 smtClean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rgbClr val="FFFFFF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H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ardware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17600" y="3140968"/>
            <a:ext cx="5395479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int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=2;</a:t>
            </a:r>
          </a:p>
          <a:p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int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dirPin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=3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;</a:t>
            </a:r>
            <a:r>
              <a:rPr lang="ko-KR" altLang="en-US" sz="2000" dirty="0" smtClean="0">
                <a:latin typeface="휴먼모음T" pitchFamily="18" charset="-127"/>
                <a:ea typeface="휴먼모음T" pitchFamily="18" charset="-127"/>
              </a:rPr>
              <a:t> 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  <a:p>
            <a:r>
              <a:rPr lang="ko-KR" altLang="en-US" sz="2000" dirty="0">
                <a:latin typeface="휴먼모음T" pitchFamily="18" charset="-127"/>
                <a:ea typeface="휴먼모음T" pitchFamily="18" charset="-127"/>
              </a:rPr>
              <a:t> 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void setup()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{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pinMode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stepPin,OUTPUT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 smtClean="0">
                <a:latin typeface="휴먼모음T" pitchFamily="18" charset="-127"/>
                <a:ea typeface="휴먼모음T" pitchFamily="18" charset="-127"/>
              </a:rPr>
              <a:t>pinMode</a:t>
            </a:r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 smtClean="0">
                <a:latin typeface="휴먼모음T" pitchFamily="18" charset="-127"/>
                <a:ea typeface="휴먼모음T" pitchFamily="18" charset="-127"/>
              </a:rPr>
              <a:t>dirPin,OUTPUT</a:t>
            </a:r>
            <a:endParaRPr lang="ko-KR" altLang="en-US" sz="2000" dirty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}</a:t>
            </a:r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431540" y="1504216"/>
            <a:ext cx="32688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 smtClean="0">
                <a:latin typeface="a옛날목욕탕L" pitchFamily="18" charset="-127"/>
                <a:ea typeface="a옛날목욕탕L" pitchFamily="18" charset="-127"/>
              </a:rPr>
              <a:t>[ </a:t>
            </a:r>
            <a:r>
              <a:rPr lang="ko-KR" altLang="en-US" sz="2400" dirty="0" err="1" smtClean="0">
                <a:latin typeface="a옛날목욕탕L" pitchFamily="18" charset="-127"/>
                <a:ea typeface="a옛날목욕탕L" pitchFamily="18" charset="-127"/>
              </a:rPr>
              <a:t>리니어</a:t>
            </a:r>
            <a:r>
              <a:rPr lang="ko-KR" altLang="en-US" sz="2400" dirty="0" smtClean="0">
                <a:latin typeface="a옛날목욕탕L" pitchFamily="18" charset="-127"/>
                <a:ea typeface="a옛날목욕탕L" pitchFamily="18" charset="-127"/>
              </a:rPr>
              <a:t> 레일 모터 가동 코드 </a:t>
            </a:r>
            <a:r>
              <a:rPr lang="en-US" altLang="ko-KR" sz="2400" dirty="0" smtClean="0">
                <a:latin typeface="a옛날목욕탕L" pitchFamily="18" charset="-127"/>
                <a:ea typeface="a옛날목욕탕L" pitchFamily="18" charset="-127"/>
              </a:rPr>
              <a:t>] </a:t>
            </a:r>
            <a:endParaRPr lang="ko-KR" altLang="en-US" sz="2400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99992" y="2217637"/>
            <a:ext cx="539547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void loop()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{ 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dirPin,LOW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stepPin,HIGH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stepPin,LOW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 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 delay(10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dirPin,HIGH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 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stepPin,HIGH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digitalWrite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(</a:t>
            </a:r>
            <a:r>
              <a:rPr lang="en-US" altLang="ko-KR" sz="2000" dirty="0" err="1">
                <a:latin typeface="휴먼모음T" pitchFamily="18" charset="-127"/>
                <a:ea typeface="휴먼모음T" pitchFamily="18" charset="-127"/>
              </a:rPr>
              <a:t>stepPin,LOW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 </a:t>
            </a:r>
            <a:endParaRPr lang="en-US" altLang="ko-KR" sz="2000" dirty="0" smtClean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 smtClean="0">
                <a:latin typeface="휴먼모음T" pitchFamily="18" charset="-127"/>
                <a:ea typeface="휴먼모음T" pitchFamily="18" charset="-127"/>
              </a:rPr>
              <a:t>delay(10</a:t>
            </a:r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);</a:t>
            </a:r>
          </a:p>
          <a:p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  <a:p>
            <a:endParaRPr lang="en-US" altLang="ko-KR" sz="2000" dirty="0">
              <a:latin typeface="휴먼모음T" pitchFamily="18" charset="-127"/>
              <a:ea typeface="휴먼모음T" pitchFamily="18" charset="-127"/>
            </a:endParaRPr>
          </a:p>
          <a:p>
            <a:r>
              <a:rPr lang="en-US" altLang="ko-KR" sz="2000" dirty="0">
                <a:latin typeface="휴먼모음T" pitchFamily="18" charset="-127"/>
                <a:ea typeface="휴먼모음T" pitchFamily="18" charset="-127"/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25681458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1" t="18494" r="13081" b="5442"/>
          <a:stretch/>
        </p:blipFill>
        <p:spPr bwMode="auto">
          <a:xfrm>
            <a:off x="251520" y="1484784"/>
            <a:ext cx="8640960" cy="50741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51520" y="4869160"/>
            <a:ext cx="4752528" cy="720080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872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979712" y="2852936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계획</a:t>
            </a:r>
          </a:p>
        </p:txBody>
      </p:sp>
    </p:spTree>
    <p:extLst>
      <p:ext uri="{BB962C8B-B14F-4D97-AF65-F5344CB8AC3E}">
        <p14:creationId xmlns:p14="http://schemas.microsoft.com/office/powerpoint/2010/main" val="39228996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타원 12">
            <a:extLst>
              <a:ext uri="{FF2B5EF4-FFF2-40B4-BE49-F238E27FC236}">
                <a16:creationId xmlns:a16="http://schemas.microsoft.com/office/drawing/2014/main" xmlns="" id="{6F370ABE-014A-4545-A2C2-7F46941CFA51}"/>
              </a:ext>
            </a:extLst>
          </p:cNvPr>
          <p:cNvSpPr/>
          <p:nvPr/>
        </p:nvSpPr>
        <p:spPr>
          <a:xfrm>
            <a:off x="5584451" y="2780928"/>
            <a:ext cx="2004974" cy="1944216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더하기 기호 1">
            <a:extLst>
              <a:ext uri="{FF2B5EF4-FFF2-40B4-BE49-F238E27FC236}">
                <a16:creationId xmlns:a16="http://schemas.microsoft.com/office/drawing/2014/main" xmlns="" id="{10CD5E4E-8433-4736-9B38-8B2E769ED983}"/>
              </a:ext>
            </a:extLst>
          </p:cNvPr>
          <p:cNvSpPr/>
          <p:nvPr/>
        </p:nvSpPr>
        <p:spPr>
          <a:xfrm>
            <a:off x="4409456" y="3212976"/>
            <a:ext cx="1080120" cy="1080120"/>
          </a:xfrm>
          <a:prstGeom prst="mathPlus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2AD26839-9429-4FA7-9EBF-D8511BE30729}"/>
              </a:ext>
            </a:extLst>
          </p:cNvPr>
          <p:cNvSpPr/>
          <p:nvPr/>
        </p:nvSpPr>
        <p:spPr>
          <a:xfrm>
            <a:off x="786189" y="1674007"/>
            <a:ext cx="3528392" cy="4509120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166FEF3E-134C-422D-A714-2C95A0406E0F}"/>
              </a:ext>
            </a:extLst>
          </p:cNvPr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xmlns="" id="{55CC932A-40C7-4C23-B65A-E57D930BCA01}"/>
              </a:ext>
            </a:extLst>
          </p:cNvPr>
          <p:cNvSpPr txBox="1"/>
          <p:nvPr/>
        </p:nvSpPr>
        <p:spPr>
          <a:xfrm>
            <a:off x="964832" y="2029110"/>
            <a:ext cx="3240360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디스플레이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음성안내를 위해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스마트폰으로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대체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안내는 음성프로그램 구현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    </a:t>
            </a: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최초 사용시 선택지원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점자 </a:t>
            </a:r>
            <a:r>
              <a:rPr lang="ko-KR" altLang="en-US" sz="20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단순 키패드가 아닌 점자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키패드를 별도 설치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상하 이동식 디스플레이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높낮이 조절이 필요한 상황을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레일을 통해 제어</a:t>
            </a:r>
          </a:p>
        </p:txBody>
      </p:sp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기술적 추가사항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3383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B03663A-F04C-4968-888A-24641EF134E6}"/>
              </a:ext>
            </a:extLst>
          </p:cNvPr>
          <p:cNvSpPr/>
          <p:nvPr/>
        </p:nvSpPr>
        <p:spPr>
          <a:xfrm>
            <a:off x="1187624" y="2109649"/>
            <a:ext cx="6624736" cy="3795226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xmlns="" id="{5D0283BD-3832-4E60-B9A6-D05DA576B11C}"/>
              </a:ext>
            </a:extLst>
          </p:cNvPr>
          <p:cNvSpPr txBox="1"/>
          <p:nvPr/>
        </p:nvSpPr>
        <p:spPr>
          <a:xfrm>
            <a:off x="1585392" y="2348880"/>
            <a:ext cx="6641628" cy="40318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레일 하드웨어 구동</a:t>
            </a: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 원리 구상</a:t>
            </a: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32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r>
              <a:rPr lang="en-US" altLang="ko-KR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</a:t>
            </a:r>
            <a:r>
              <a:rPr lang="ko-KR" altLang="en-US" sz="32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디스플레이 구현</a:t>
            </a: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lvl="1"/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xmlns="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xmlns="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xmlns="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xmlns="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6" name="Group 1290">
            <a:extLst>
              <a:ext uri="{FF2B5EF4-FFF2-40B4-BE49-F238E27FC236}">
                <a16:creationId xmlns:a16="http://schemas.microsoft.com/office/drawing/2014/main" xmlns="" id="{EEFBD3DB-BB27-4E5E-89F2-4B45F3AE223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95769063"/>
              </p:ext>
            </p:extLst>
          </p:nvPr>
        </p:nvGraphicFramePr>
        <p:xfrm>
          <a:off x="766220" y="1852090"/>
          <a:ext cx="7359531" cy="4025182"/>
        </p:xfrm>
        <a:graphic>
          <a:graphicData uri="http://schemas.openxmlformats.org/drawingml/2006/table">
            <a:tbl>
              <a:tblPr/>
              <a:tblGrid>
                <a:gridCol w="2187847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35387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344879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10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11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12"/>
                    </a:ext>
                  </a:extLst>
                </a:gridCol>
                <a:gridCol w="346379">
                  <a:extLst>
                    <a:ext uri="{9D8B030D-6E8A-4147-A177-3AD203B41FA5}">
                      <a16:colId xmlns:a16="http://schemas.microsoft.com/office/drawing/2014/main" xmlns="" val="20013"/>
                    </a:ext>
                  </a:extLst>
                </a:gridCol>
                <a:gridCol w="346378">
                  <a:extLst>
                    <a:ext uri="{9D8B030D-6E8A-4147-A177-3AD203B41FA5}">
                      <a16:colId xmlns:a16="http://schemas.microsoft.com/office/drawing/2014/main" xmlns="" val="20014"/>
                    </a:ext>
                  </a:extLst>
                </a:gridCol>
                <a:gridCol w="344879">
                  <a:extLst>
                    <a:ext uri="{9D8B030D-6E8A-4147-A177-3AD203B41FA5}">
                      <a16:colId xmlns:a16="http://schemas.microsoft.com/office/drawing/2014/main" xmlns="" val="20015"/>
                    </a:ext>
                  </a:extLst>
                </a:gridCol>
                <a:gridCol w="317888">
                  <a:extLst>
                    <a:ext uri="{9D8B030D-6E8A-4147-A177-3AD203B41FA5}">
                      <a16:colId xmlns:a16="http://schemas.microsoft.com/office/drawing/2014/main" xmlns="" val="20016"/>
                    </a:ext>
                  </a:extLst>
                </a:gridCol>
              </a:tblGrid>
              <a:tr h="400050">
                <a:tc rowSpan="2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 용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gridSpan="1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8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   발   일   정 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53498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</a:p>
                  </a:txBody>
                  <a:tcPr marL="14400" marR="14400" marT="14400" marB="14400" anchor="ctr" anchorCtr="1" horzOverflow="overflow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500" b="1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656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33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173912909"/>
                  </a:ext>
                </a:extLst>
              </a:tr>
              <a:tr h="165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215403296"/>
                  </a:ext>
                </a:extLst>
              </a:tr>
              <a:tr h="165696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331392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822306471"/>
                  </a:ext>
                </a:extLst>
              </a:tr>
              <a:tr h="165696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89672664"/>
                  </a:ext>
                </a:extLst>
              </a:tr>
              <a:tr h="15579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1158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5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153348056"/>
                  </a:ext>
                </a:extLst>
              </a:tr>
              <a:tr h="15579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93179847"/>
                  </a:ext>
                </a:extLst>
              </a:tr>
              <a:tr h="132954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altLang="ko-KR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  <a:tr h="265908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7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3867689490"/>
                  </a:ext>
                </a:extLst>
              </a:tr>
              <a:tr h="132954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832210719"/>
                  </a:ext>
                </a:extLst>
              </a:tr>
              <a:tr h="152400"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 </a:t>
                      </a:r>
                      <a:endParaRPr kumimoji="0" lang="en-US" altLang="ko-KR" sz="1400" b="0" i="0" u="none" strike="noStrike" cap="none" normalizeH="0" baseline="0" dirty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ko-KR" altLang="en-US" sz="14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marL="14400" marR="14400" marT="14400" marB="14400" anchor="ctr" anchorCtr="1" horzOverflow="overflow">
                    <a:lnL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bg2"/>
                    </a:solidFill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row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18"/>
                  </a:ext>
                </a:extLst>
              </a:tr>
              <a:tr h="3048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tx2">
                        <a:lumMod val="5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바탕" pitchFamily="18" charset="-127"/>
                        <a:ea typeface="굴림" pitchFamily="50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693658068"/>
                  </a:ext>
                </a:extLst>
              </a:tr>
              <a:tr h="152400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6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0" lang="ko-KR" altLang="en-US" sz="400" b="0" i="0" u="none" strike="noStrike" cap="none" normalizeH="0" baseline="0" dirty="0">
                        <a:ln>
                          <a:noFill/>
                        </a:ln>
                        <a:solidFill>
                          <a:srgbClr val="000000"/>
                        </a:solidFill>
                        <a:effectLst/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marL="14400" marR="14400" marT="14400" marB="14400" anchor="ctr" anchorCtr="1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90239362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스마트 키오스크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xmlns="" id="{99DFBFC3-285B-414C-8BCE-AC8D9D0E97DE}"/>
              </a:ext>
            </a:extLst>
          </p:cNvPr>
          <p:cNvSpPr txBox="1"/>
          <p:nvPr/>
        </p:nvSpPr>
        <p:spPr>
          <a:xfrm>
            <a:off x="1835696" y="1844824"/>
            <a:ext cx="5487706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개발 환경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재료 구매 목록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 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진행 상황</a:t>
            </a:r>
            <a:endParaRPr lang="en-US" altLang="ko-KR" sz="28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계획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5. Q &amp; A</a:t>
            </a: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2429762" y="2852936"/>
            <a:ext cx="4212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환경</a:t>
            </a:r>
          </a:p>
        </p:txBody>
      </p:sp>
    </p:spTree>
    <p:extLst>
      <p:ext uri="{BB962C8B-B14F-4D97-AF65-F5344CB8AC3E}">
        <p14:creationId xmlns:p14="http://schemas.microsoft.com/office/powerpoint/2010/main" val="29970538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" name="평행 사변형 2"/>
          <p:cNvSpPr/>
          <p:nvPr/>
        </p:nvSpPr>
        <p:spPr>
          <a:xfrm>
            <a:off x="1547664" y="392490"/>
            <a:ext cx="7056784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015716" y="511857"/>
            <a:ext cx="6588732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Development Environment</a:t>
            </a:r>
            <a:endParaRPr lang="ko-KR" altLang="en-US" sz="40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04" y="2564904"/>
            <a:ext cx="3883578" cy="2304256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4875" y="2564904"/>
            <a:ext cx="3546698" cy="2351615"/>
          </a:xfrm>
          <a:prstGeom prst="rect">
            <a:avLst/>
          </a:prstGeom>
        </p:spPr>
      </p:pic>
      <p:sp>
        <p:nvSpPr>
          <p:cNvPr id="16" name="TextBox 15"/>
          <p:cNvSpPr txBox="1"/>
          <p:nvPr/>
        </p:nvSpPr>
        <p:spPr>
          <a:xfrm>
            <a:off x="1476575" y="4994012"/>
            <a:ext cx="19832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옛날목욕탕L" pitchFamily="18" charset="-127"/>
                <a:ea typeface="a옛날목욕탕L" pitchFamily="18" charset="-127"/>
              </a:rPr>
              <a:t>Software</a:t>
            </a:r>
            <a:endParaRPr lang="ko-KR" altLang="en-US" sz="2800" b="1" dirty="0">
              <a:latin typeface="a옛날목욕탕L" pitchFamily="18" charset="-127"/>
              <a:ea typeface="a옛날목욕탕L" pitchFamily="18" charset="-127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724128" y="5015213"/>
            <a:ext cx="201369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b="1" dirty="0">
                <a:latin typeface="a옛날목욕탕L" pitchFamily="18" charset="-127"/>
                <a:ea typeface="a옛날목욕탕L" pitchFamily="18" charset="-127"/>
              </a:rPr>
              <a:t>Hardware</a:t>
            </a:r>
            <a:endParaRPr lang="ko-KR" altLang="en-US" sz="2800" b="1" dirty="0">
              <a:latin typeface="a옛날목욕탕L" pitchFamily="18" charset="-127"/>
              <a:ea typeface="a옛날목욕탕L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654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691680" y="2852936"/>
            <a:ext cx="5454606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재료 구매 목록</a:t>
            </a:r>
          </a:p>
        </p:txBody>
      </p:sp>
    </p:spTree>
    <p:extLst>
      <p:ext uri="{BB962C8B-B14F-4D97-AF65-F5344CB8AC3E}">
        <p14:creationId xmlns:p14="http://schemas.microsoft.com/office/powerpoint/2010/main" val="4142969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" name="평행 사변형 2"/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재료 구매 목록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444263"/>
            <a:ext cx="7479060" cy="52250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27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979712" y="2852936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진행 상황</a:t>
            </a:r>
          </a:p>
        </p:txBody>
      </p:sp>
    </p:spTree>
    <p:extLst>
      <p:ext uri="{BB962C8B-B14F-4D97-AF65-F5344CB8AC3E}">
        <p14:creationId xmlns:p14="http://schemas.microsoft.com/office/powerpoint/2010/main" val="203334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Software – </a:t>
            </a: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4E43F1CF-B1C7-44E6-929B-F2B98783EC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0000" y="2472573"/>
            <a:ext cx="4872737" cy="282863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FB03663A-F04C-4968-888A-24641EF134E6}"/>
              </a:ext>
            </a:extLst>
          </p:cNvPr>
          <p:cNvSpPr/>
          <p:nvPr/>
        </p:nvSpPr>
        <p:spPr>
          <a:xfrm>
            <a:off x="5411592" y="1772816"/>
            <a:ext cx="3384376" cy="4464497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xmlns="" id="{5D0283BD-3832-4E60-B9A6-D05DA576B11C}"/>
              </a:ext>
            </a:extLst>
          </p:cNvPr>
          <p:cNvSpPr txBox="1"/>
          <p:nvPr/>
        </p:nvSpPr>
        <p:spPr>
          <a:xfrm>
            <a:off x="5436096" y="2420889"/>
            <a:ext cx="3240360" cy="33547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음성안내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화면버튼 뿐 아니라 안내 음성에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따라 키패드를 통해 사용가능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높낮이 조절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화면버튼 뿐 아니라 안내 음성에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따라 </a:t>
            </a:r>
            <a:r>
              <a:rPr lang="ko-KR" altLang="en-US" sz="16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키패드를</a:t>
            </a:r>
            <a:r>
              <a:rPr lang="ko-KR" altLang="en-US" sz="16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통해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사용가능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화면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: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 및 높낮이 조절이 기능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  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 필요치 않은 경우 선택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5D0283BD-3832-4E60-B9A6-D05DA576B11C}"/>
              </a:ext>
            </a:extLst>
          </p:cNvPr>
          <p:cNvSpPr txBox="1"/>
          <p:nvPr/>
        </p:nvSpPr>
        <p:spPr>
          <a:xfrm>
            <a:off x="452008" y="1551484"/>
            <a:ext cx="32403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Balsamiq</a:t>
            </a:r>
            <a:r>
              <a:rPr lang="en-US" altLang="ko-KR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Mockups</a:t>
            </a:r>
            <a:r>
              <a:rPr lang="ko-KR" altLang="en-US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을 이용한 </a:t>
            </a:r>
            <a:endParaRPr lang="en-US" altLang="ko-KR" sz="1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디스플레이 구성 예시</a:t>
            </a:r>
            <a:endParaRPr lang="en-US" altLang="ko-KR" sz="1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00295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Software – </a:t>
            </a: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xmlns="" id="{D53C6DB3-1A54-47AB-BF8D-B847EAC539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9552" y="1553620"/>
            <a:ext cx="4201283" cy="247575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xmlns="" id="{5005EA03-F14A-4A92-AEB4-C7B745559BB8}"/>
              </a:ext>
            </a:extLst>
          </p:cNvPr>
          <p:cNvSpPr/>
          <p:nvPr/>
        </p:nvSpPr>
        <p:spPr>
          <a:xfrm>
            <a:off x="5436096" y="1953300"/>
            <a:ext cx="2376264" cy="4152152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일반 사용자와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서비스 </a:t>
            </a:r>
            <a:endParaRPr lang="en-US" altLang="ko-KR" sz="2000" b="1" dirty="0" smtClean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 smtClean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사용자의 </a:t>
            </a:r>
            <a:endParaRPr lang="en-US" altLang="ko-KR" sz="2000" b="1" dirty="0" smtClean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 err="1" smtClean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r>
              <a:rPr lang="ko-KR" altLang="en-US" sz="2000" b="1" dirty="0" smtClean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동일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xmlns="" id="{A6512474-77A0-4C59-8DEB-A5ABC822FA6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9552" y="4029376"/>
            <a:ext cx="4201284" cy="24684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9869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xmlns="" name="Basis" id="{5665723A-49BA-4B57-8411-A56F8F207965}" vid="{90E45F77-AEFC-46EF-A7C1-5B338C297B02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232</TotalTime>
  <Words>329</Words>
  <Application>Microsoft Office PowerPoint</Application>
  <PresentationFormat>화면 슬라이드 쇼(4:3)</PresentationFormat>
  <Paragraphs>139</Paragraphs>
  <Slides>17</Slides>
  <Notes>15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5" baseType="lpstr">
      <vt:lpstr>굴림</vt:lpstr>
      <vt:lpstr>Arial</vt:lpstr>
      <vt:lpstr>Yoon 윤고딕 520_TT</vt:lpstr>
      <vt:lpstr>휴먼모음T</vt:lpstr>
      <vt:lpstr>맑은 고딕</vt:lpstr>
      <vt:lpstr>Corbel</vt:lpstr>
      <vt:lpstr>a옛날목욕탕L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이은진</cp:lastModifiedBy>
  <cp:revision>154</cp:revision>
  <dcterms:created xsi:type="dcterms:W3CDTF">2017-05-25T09:40:08Z</dcterms:created>
  <dcterms:modified xsi:type="dcterms:W3CDTF">2019-10-01T02:54:18Z</dcterms:modified>
</cp:coreProperties>
</file>